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7" r:id="rId5"/>
    <p:sldId id="276" r:id="rId6"/>
    <p:sldId id="277" r:id="rId7"/>
    <p:sldId id="263" r:id="rId8"/>
    <p:sldId id="275" r:id="rId9"/>
    <p:sldId id="264" r:id="rId10"/>
    <p:sldId id="265" r:id="rId11"/>
    <p:sldId id="266" r:id="rId12"/>
    <p:sldId id="272" r:id="rId13"/>
    <p:sldId id="273" r:id="rId14"/>
    <p:sldId id="268" r:id="rId15"/>
    <p:sldId id="258" r:id="rId16"/>
    <p:sldId id="269" r:id="rId17"/>
    <p:sldId id="261" r:id="rId18"/>
    <p:sldId id="274" r:id="rId19"/>
    <p:sldId id="262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699"/>
    <a:srgbClr val="003366"/>
    <a:srgbClr val="003399"/>
    <a:srgbClr val="777777"/>
    <a:srgbClr val="5F5F5F"/>
    <a:srgbClr val="4D4D4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4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A5A80-9464-4370-AC8D-B058CDD31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84AEB9-8A09-4A88-A30D-F4BC567EE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2BEB71-2440-4973-9C5D-49FA1A55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CA8D3F-7733-4121-8DD1-66C422EC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9BAE01-9A94-4E7B-9983-FA5280A0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2A3D-048F-477A-9390-73FA32FC25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7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07F0D-2E71-4C6F-825F-3863D283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54D198A-86B7-4923-8B5C-6271FF18F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18C599-8772-43AB-A4BA-81C3B961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AAD8A-AE3E-48C9-9EA1-B43F5033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6CF181-881E-4AA9-B0EA-03A759F6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ABD2-2F4D-4551-8AA1-B66E79880F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805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FA54E4F-6C6F-4513-A1CB-2960C353D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2CD65DA-73C7-4C1A-8769-AC770E1E9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AC2D57-34F6-4A97-ABD1-9EBC49FB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4FD57A-D9E9-4B3B-97CD-98285856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528447-CE47-45AB-A77E-E46B23C1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358F-60E4-478F-B2C8-8D1018A4C4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3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3AB250-D413-405D-9037-A579E4D7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A33EA5-091E-4A82-B36F-0699068F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4F9343-C009-4118-80F6-01AB7281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AC7325-48E8-420A-A07E-E9E479C8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1AD1D1-CE70-4AD6-A31E-36FE7C5C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2F1D-6713-4010-A6D9-63B389997CF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27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4CE9C3-8CCD-458C-B1D5-FFF12695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2B552C9-E050-4447-8309-70B1BFE53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D87D6E-6177-48A7-A0B6-73BBF53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0A67A0-118D-4D65-8A10-B56F25C5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2A6441-10FF-416D-8327-D9F63EF0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A2F27-9C95-49A3-8DC8-832526F23E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68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31E088-04FA-4CF2-B18D-07445B35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2D80B2-9323-4FC5-A343-E14A0A6F5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815DE5-25AF-4DE3-8F4A-0DA0D17F0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ABB228D-EA24-4FE7-8C26-CADE57B5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6B8F09-9195-4F77-9A64-E84E37DB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36E727C-C678-410D-8E82-E571A874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CEB6B-08BB-44A7-B691-50E3AF3534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612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1DA185-C313-4E63-A209-AF53DCF38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DFFAEB6-90F2-41C5-8803-457D8764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42F027A-B7E9-4B1F-BCCB-AD8E90959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97C28C-DD17-4A9B-BD1A-5525A34FC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D03C1BE-66E0-41A2-8BB4-B47837B61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7DCA3A8-5BD3-4C47-886A-37B9F91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CFAFBEB-1AB6-4961-B2F2-EE42887E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CA3C0B8-1736-4275-B2A1-DA3C0E14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A356-21AE-4E14-9C2C-470F2A2D10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91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F2DA89-E657-4D00-AE41-95D67E59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8DF91B0-0898-42CA-8552-E681D1BF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C1B9AF-0F12-4C29-911E-4C9D87E4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39807DE-FBA7-445D-BE95-0EF3270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207B1-10A5-4960-B91C-065E0A5FC4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AF1AA96-4D0C-4E04-AAFE-D6F73854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E7A3DA7-97B8-45D2-AE41-C8ECB5FB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DF4299F-1713-48D6-83E9-FEE15581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99F9-6F94-4104-9611-3EB8DA795A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81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AE5837-292A-462F-B7B1-D1647716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4562CD-4E57-4A82-B058-312858F2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9E5957-03CA-4C7A-9DAF-771F8FBE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80296C-3FA4-4C25-864A-B1058A52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AD4706-BC37-4187-B8AF-7C45DAA0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9D395A-D345-49D0-8962-E0139D41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8CF9-94CF-41C8-B19B-07FB6C8598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4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14D1D-1FCC-4FF2-A967-0FA70487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A97A280-7A11-4EC3-A560-8A2CA6376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31F98E-3A96-46F8-9719-4962B124C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93ED44-0993-404E-9BDA-5CFCDEB3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2720C9-58FC-4CF6-8EAE-A7CD47F1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462103-72AD-4A60-A8F6-11633DA0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CF54E-D4C0-4ED7-A1F2-FEAAB079C5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58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AD99DA-121C-4655-A377-309567C88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A2EF21-B9D2-4716-8E4E-4D637E8D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EA5998-B158-4791-A578-FBF7C17F59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32CB7A-E80C-4D7B-A426-5539207B7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E9C15F-6E5F-404A-AD3E-9FFC2AB6E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CC2E673A-673D-421C-A296-88BC193C0E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service.gov/resources/disaster-services/training-manual-mental-health-and-human-service-workers-major-disasters" TargetMode="External"/><Relationship Id="rId3" Type="http://schemas.openxmlformats.org/officeDocument/2006/relationships/hyperlink" Target="https://unicef.hu/mentalis-egeszseg/kutatas" TargetMode="External"/><Relationship Id="rId7" Type="http://schemas.openxmlformats.org/officeDocument/2006/relationships/hyperlink" Target="https://qubit.hu/2020/05/28/depresszio-szorongas-ivas-a-covid-19-jarvany-mentalis-egeszsegre-gyakorolt-hatasai" TargetMode="External"/><Relationship Id="rId2" Type="http://schemas.openxmlformats.org/officeDocument/2006/relationships/hyperlink" Target="https://tocospatika.hu/hirek--informaciok-/elet-koronavirus-fertozes-utan-ezek-lehetnek-a-poszt-covid-19-szindroma-tunet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ta.hu/tudomany_hirei/a-covid-19-jarvany-hosszabb-tavu-pszichologiai-hatasai-kulonos-tekintettel-a-gyerekekre-2-resz-111388" TargetMode="External"/><Relationship Id="rId5" Type="http://schemas.openxmlformats.org/officeDocument/2006/relationships/hyperlink" Target="https://mta.hu/tudomany_hirei/a-covid-19-vilagjarvany-hatasa-a-mentalis-egeszsegre-111251" TargetMode="External"/><Relationship Id="rId4" Type="http://schemas.openxmlformats.org/officeDocument/2006/relationships/hyperlink" Target="https://eszi.bme.hu/page/94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tum.hu/szerzo/Kemenesi_Gabo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6F94DA-C0BD-4840-9E28-190D43378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772400" cy="936625"/>
          </a:xfrm>
        </p:spPr>
        <p:txBody>
          <a:bodyPr anchor="ctr"/>
          <a:lstStyle/>
          <a:p>
            <a:pPr algn="l"/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hu-HU" altLang="zh-CN" sz="3200" b="1" dirty="0">
                <a:solidFill>
                  <a:schemeClr val="bg1"/>
                </a:solidFill>
                <a:latin typeface="Tahoma" panose="020B0604030504040204" pitchFamily="34" charset="0"/>
              </a:rPr>
              <a:t>A Covid-19 járvány pszichés hatásai a járvány közben és után</a:t>
            </a:r>
            <a:endParaRPr lang="en-US" altLang="zh-CN" sz="36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80FB3F-090D-483D-B445-8CA3493CB7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2725"/>
            <a:ext cx="6400800" cy="506413"/>
          </a:xfrm>
        </p:spPr>
        <p:txBody>
          <a:bodyPr/>
          <a:lstStyle/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endParaRPr lang="hu-HU" altLang="zh-CN" dirty="0">
              <a:solidFill>
                <a:schemeClr val="bg1"/>
              </a:solidFill>
            </a:endParaRP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Gellért Lívia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Tanácsadó szakpszichológus,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Komplex művészeti terapeuta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Meseterapeuta</a:t>
            </a:r>
          </a:p>
          <a:p>
            <a:pPr algn="l"/>
            <a:r>
              <a:rPr lang="hu-HU" altLang="zh-CN" dirty="0">
                <a:solidFill>
                  <a:schemeClr val="bg1"/>
                </a:solidFill>
              </a:rPr>
              <a:t>2024.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A5A2-6AB1-EFE4-6851-BE5832ED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post-Covid szindróma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EC618D-133D-06BB-FB55-C1CC60E7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58618"/>
          </a:xfrm>
        </p:spPr>
        <p:txBody>
          <a:bodyPr/>
          <a:lstStyle/>
          <a:p>
            <a:r>
              <a:rPr lang="hu-HU" sz="2400" dirty="0">
                <a:solidFill>
                  <a:schemeClr val="bg1"/>
                </a:solidFill>
              </a:rPr>
              <a:t>„Magyarországon már 400 ezer fölött van azoknak a száma, akik felgyógyultak a koronavírus-fertőzésből, világviszonylatban pedig több mint 74 millió emberről beszélhetünk.”</a:t>
            </a:r>
          </a:p>
          <a:p>
            <a:pPr marL="0" indent="0"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nehézlégzés,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fejfájás,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végtagfájdalom,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fáradtságérzet,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ízérzés- és szaglásvesztés,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fáradékonyság,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heves szívdobogás,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tompult tudatállapot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vagy lelki problémák.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8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F873C-183F-4B42-9F37-8B2AD96F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Fake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news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7740A4-60E6-60C8-5BC0-44B4BF13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>
                <a:solidFill>
                  <a:schemeClr val="bg1"/>
                </a:solidFill>
                <a:effectLst/>
              </a:rPr>
              <a:t>„Az álhíreknek gyakran az a célja, hogy befolyásolják az emberek véleményét. Ennek érdekében érzelmeinkre igyekeznek hatni, erős érzelmeket próbálnak kiváltani belőlünk. Szorongást, bizonytalanságot, dühöt, frusztrációt okozhatnak a hírfogyasztóban.</a:t>
            </a:r>
          </a:p>
          <a:p>
            <a:pPr marL="0" indent="0" algn="just">
              <a:buNone/>
            </a:pPr>
            <a:endParaRPr lang="hu-HU" sz="20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chemeClr val="bg1"/>
                </a:solidFill>
              </a:rPr>
              <a:t>Mit tehetünk az álhírek és azok pszichológiai hatásai ellen?</a:t>
            </a:r>
          </a:p>
          <a:p>
            <a:pPr marL="0" indent="0">
              <a:buNone/>
            </a:pPr>
            <a:endParaRPr lang="hu-HU" sz="20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Felszínes feldolgozás helyett mély feldolgozás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Több forrás</a:t>
            </a:r>
            <a:endParaRPr lang="hu-HU" sz="2000" dirty="0">
              <a:solidFill>
                <a:schemeClr val="bg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Megbízható forrásokból való tájékozódás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Kritikus hozzáállás (mértékkel)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Vizsgáljuk felül saját elfogultságunkat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Humor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  <a:effectLst/>
              </a:rPr>
              <a:t>A közösség</a:t>
            </a:r>
            <a:r>
              <a:rPr lang="hu-HU" sz="2000" b="1" dirty="0">
                <a:solidFill>
                  <a:srgbClr val="C00000"/>
                </a:solidFill>
              </a:rPr>
              <a:t>i média és hírolvasás csökkentése </a:t>
            </a:r>
            <a:r>
              <a:rPr lang="hu-HU" sz="2000" b="1" dirty="0">
                <a:solidFill>
                  <a:schemeClr val="bg1"/>
                </a:solidFill>
              </a:rPr>
              <a:t>„</a:t>
            </a:r>
          </a:p>
          <a:p>
            <a:pPr marL="0" indent="0" algn="just">
              <a:buNone/>
            </a:pPr>
            <a:endParaRPr lang="hu-HU" sz="20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chemeClr val="bg1"/>
                </a:solidFill>
                <a:effectLst/>
              </a:rPr>
              <a:t>(Kedves Balázs, pszichológus, BM</a:t>
            </a:r>
            <a:r>
              <a:rPr lang="hu-HU" sz="2000" b="1" dirty="0">
                <a:solidFill>
                  <a:schemeClr val="bg1"/>
                </a:solidFill>
              </a:rPr>
              <a:t>E)</a:t>
            </a:r>
            <a:endParaRPr lang="hu-HU" sz="2000" b="1" dirty="0">
              <a:solidFill>
                <a:schemeClr val="bg1"/>
              </a:solidFill>
              <a:effectLst/>
            </a:endParaRPr>
          </a:p>
          <a:p>
            <a:pPr marL="0" indent="0" algn="just">
              <a:buNone/>
            </a:pPr>
            <a:br>
              <a:rPr lang="hu-HU" dirty="0"/>
            </a:b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714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23CF022-7893-A0B3-0F2B-A6BDA300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9722909" cy="729218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872C0EB-C5CD-E284-B393-3D35F3DA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saját megoldásaim a stresszhelyzetre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A7F24AA-2FE7-8404-17BC-EF94BA7CB666}"/>
              </a:ext>
            </a:extLst>
          </p:cNvPr>
          <p:cNvSpPr txBox="1"/>
          <p:nvPr/>
        </p:nvSpPr>
        <p:spPr>
          <a:xfrm>
            <a:off x="-108520" y="2420888"/>
            <a:ext cx="864096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érti, mi történik vele, az könnyebben átvészeli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ismeri, mivel áll szemben, az tud tudatosan küzdeni ellene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Aki detektálja és jól kommunikálja az érzéseit, azzal könnyebb kapcsolódni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 rendszer segít keretben maradni és nem szétesni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Keresni a kapcsolatokat azt jelenti, nem vagy egyedül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Átértékelni az életet, mi hiányzik, mit tehetek érte</a:t>
            </a:r>
          </a:p>
          <a:p>
            <a:pPr marL="342900" indent="-342900"/>
            <a:r>
              <a:rPr lang="hu-HU" sz="2400" dirty="0">
                <a:solidFill>
                  <a:schemeClr val="bg1"/>
                </a:solidFill>
              </a:rPr>
              <a:t>A relaxáció, vizualizáció, testmozgás, mese mindig segít túlélni</a:t>
            </a:r>
          </a:p>
        </p:txBody>
      </p:sp>
    </p:spTree>
    <p:extLst>
      <p:ext uri="{BB962C8B-B14F-4D97-AF65-F5344CB8AC3E}">
        <p14:creationId xmlns:p14="http://schemas.microsoft.com/office/powerpoint/2010/main" val="77904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6DA64333-E3B3-4C36-AC58-0BF723AE0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7427912" cy="47815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solidFill>
                <a:schemeClr val="bg1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B231959-AC91-A94C-6AAB-844020D8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123DA2A-767A-0C3C-0662-BAD72B42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3" y="2740035"/>
            <a:ext cx="3059848" cy="407615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6CC1EDD-6D66-C6CB-1569-60856C365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61" y="-2"/>
            <a:ext cx="4283968" cy="299877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BCAEB2E-DC0C-10D4-6D9F-056387A16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4" y="0"/>
            <a:ext cx="5514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9B308F-2314-77A4-79F2-313319AA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91DE2A-3D22-2D06-48A9-BA216685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AB31AF9-DD3E-032C-BEE9-DD82D06C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732556"/>
            <a:ext cx="864096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7097941-72DB-5AC7-4A4A-9DC5648B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Mese a megküzdéshez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96E06F-7214-4D3F-ACA3-EEB351412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zh-CN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4001CBE-D5A5-8186-4718-FDEF4DC61612}"/>
              </a:ext>
            </a:extLst>
          </p:cNvPr>
          <p:cNvSpPr txBox="1"/>
          <p:nvPr/>
        </p:nvSpPr>
        <p:spPr>
          <a:xfrm>
            <a:off x="228600" y="1335779"/>
            <a:ext cx="8686800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„Ha mindnyájan segítetek ebben, akkor közösen le fogjuk győzni. Ügyesen kell harcolnunk, mert nagyon ravasz. De minket sem ejtettek a fejünkre! Korona napjai meg vannak számlálva.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Menekül már Korona,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gondterhelt a homloka,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ha mossuk a kezünket,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nem fertőz meg bennünket.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Bocs, de nem fogunk kezet,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ki se megyünk, ha lehet,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mert tőle minden kitelik: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puszi sincs egy ideig.</a:t>
            </a:r>
          </a:p>
          <a:p>
            <a:pPr>
              <a:buNone/>
            </a:pPr>
            <a:r>
              <a:rPr lang="hu-HU" sz="2000" dirty="0">
                <a:solidFill>
                  <a:schemeClr val="bg1"/>
                </a:solidFill>
              </a:rPr>
              <a:t>Legyőzzük majd, meglátod,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megmentjük a világot,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hogyha te is akarod.</a:t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Gonosz vírus, takarodj!”</a:t>
            </a:r>
            <a:endParaRPr lang="hu-HU" sz="16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i="1" dirty="0">
                <a:solidFill>
                  <a:schemeClr val="bg1"/>
                </a:solidFill>
              </a:rPr>
              <a:t>                                                                            Tóth </a:t>
            </a:r>
            <a:r>
              <a:rPr lang="hu-HU" sz="1600" i="1" dirty="0" err="1">
                <a:solidFill>
                  <a:schemeClr val="bg1"/>
                </a:solidFill>
              </a:rPr>
              <a:t>Krisztina:Járványmese</a:t>
            </a:r>
            <a:endParaRPr lang="hu-HU" sz="1600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u-HU" sz="1600" i="1" dirty="0">
                <a:solidFill>
                  <a:schemeClr val="bg1"/>
                </a:solidFill>
              </a:rPr>
              <a:t>                                             A mese eredetileg a Nők Lapja 2020/15. lapszámában jelent meg.</a:t>
            </a:r>
            <a:endParaRPr lang="hu-HU" sz="1600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22B860-4C4C-45F6-2982-837017DB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C598DA-230E-86C0-4D5F-3967CC69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66018"/>
            <a:ext cx="8229600" cy="4525963"/>
          </a:xfrm>
        </p:spPr>
        <p:txBody>
          <a:bodyPr/>
          <a:lstStyle/>
          <a:p>
            <a:r>
              <a:rPr lang="hu-HU" sz="1200" dirty="0">
                <a:solidFill>
                  <a:schemeClr val="bg1"/>
                </a:solidFill>
                <a:hlinkClick r:id="rId2"/>
              </a:rPr>
              <a:t>https://tocospatika.hu/hirek--informaciok-/elet-koronavirus-fertozes-utan-ezek-lehetnek-a-poszt-covid-19-szindroma-tunetei/</a:t>
            </a:r>
            <a:endParaRPr lang="hu-HU" sz="1200" dirty="0">
              <a:solidFill>
                <a:schemeClr val="bg1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</a:rPr>
              <a:t>A COVID-19-járvány hatásának vizsgálata a gyermekek mentális egészségére – szakértői interjús kutatás, </a:t>
            </a:r>
            <a:r>
              <a:rPr lang="hu-HU" sz="1200" dirty="0" err="1">
                <a:solidFill>
                  <a:schemeClr val="bg1"/>
                </a:solidFill>
              </a:rPr>
              <a:t>Publicus</a:t>
            </a:r>
            <a:r>
              <a:rPr lang="hu-HU" sz="1200" dirty="0">
                <a:solidFill>
                  <a:schemeClr val="bg1"/>
                </a:solidFill>
              </a:rPr>
              <a:t> 2021</a:t>
            </a:r>
          </a:p>
          <a:p>
            <a:r>
              <a:rPr lang="hu-HU" sz="1200" dirty="0">
                <a:solidFill>
                  <a:schemeClr val="bg1"/>
                </a:solidFill>
                <a:hlinkClick r:id="rId3"/>
              </a:rPr>
              <a:t>https://unicef.hu/mentalis-egeszseg/kutatas</a:t>
            </a:r>
            <a:r>
              <a:rPr lang="hu-HU" sz="1200" dirty="0">
                <a:solidFill>
                  <a:schemeClr val="bg1"/>
                </a:solidFill>
              </a:rPr>
              <a:t>, 2021</a:t>
            </a:r>
          </a:p>
          <a:p>
            <a:r>
              <a:rPr lang="hu-HU" sz="1200" u="sng" dirty="0">
                <a:solidFill>
                  <a:schemeClr val="bg1"/>
                </a:solidFill>
                <a:hlinkClick r:id="rId4"/>
              </a:rPr>
              <a:t>Kedves Balázs: </a:t>
            </a:r>
            <a:r>
              <a:rPr lang="hu-HU" sz="1200" dirty="0">
                <a:solidFill>
                  <a:schemeClr val="bg1"/>
                </a:solidFill>
                <a:hlinkClick r:id="rId4"/>
              </a:rPr>
              <a:t>https://eszi.bme.hu/page/940/</a:t>
            </a:r>
            <a:r>
              <a:rPr lang="hu-HU" sz="1200" dirty="0">
                <a:solidFill>
                  <a:schemeClr val="bg1"/>
                </a:solidFill>
              </a:rPr>
              <a:t>,  2020</a:t>
            </a:r>
          </a:p>
          <a:p>
            <a:r>
              <a:rPr lang="hu-HU" sz="1200" dirty="0">
                <a:solidFill>
                  <a:schemeClr val="bg1"/>
                </a:solidFill>
              </a:rPr>
              <a:t>Perczel Forintos Dóra: A jót keresd, ne a rosszat – megküzdés járvány idején. A COVID-19 pszichés hatásai, 2020</a:t>
            </a:r>
          </a:p>
          <a:p>
            <a:r>
              <a:rPr lang="hu-HU" sz="1200" dirty="0">
                <a:solidFill>
                  <a:schemeClr val="bg1"/>
                </a:solidFill>
              </a:rPr>
              <a:t>Gyarmati Andrea: A COVID–19-JÁRVÁNY HATÁSA AZ IDŐSEK ÉLETMINŐSÉGÉRE, SZOCIÁLIS ELLÁTÁSÁRA, 2021</a:t>
            </a:r>
          </a:p>
          <a:p>
            <a:r>
              <a:rPr lang="hu-HU" sz="1200" dirty="0">
                <a:solidFill>
                  <a:schemeClr val="bg1"/>
                </a:solidFill>
              </a:rPr>
              <a:t>Dávid Beáta, </a:t>
            </a:r>
            <a:r>
              <a:rPr lang="hu-HU" sz="1200" dirty="0" err="1">
                <a:solidFill>
                  <a:schemeClr val="bg1"/>
                </a:solidFill>
              </a:rPr>
              <a:t>Herke</a:t>
            </a:r>
            <a:r>
              <a:rPr lang="hu-HU" sz="1200" dirty="0">
                <a:solidFill>
                  <a:schemeClr val="bg1"/>
                </a:solidFill>
              </a:rPr>
              <a:t> Boglárka, Huszti Éva, Tóth Gergely, </a:t>
            </a:r>
            <a:r>
              <a:rPr lang="hu-HU" sz="1200" dirty="0" err="1">
                <a:solidFill>
                  <a:schemeClr val="bg1"/>
                </a:solidFill>
              </a:rPr>
              <a:t>Túry</a:t>
            </a:r>
            <a:r>
              <a:rPr lang="hu-HU" sz="1200" dirty="0">
                <a:solidFill>
                  <a:schemeClr val="bg1"/>
                </a:solidFill>
              </a:rPr>
              <a:t>-Angyal Emese, Albert Fruzsina: A pandémia hatása </a:t>
            </a:r>
            <a:r>
              <a:rPr lang="hu-HU" sz="1200">
                <a:solidFill>
                  <a:schemeClr val="bg1"/>
                </a:solidFill>
              </a:rPr>
              <a:t>a személyes kapcsolathálózati </a:t>
            </a:r>
            <a:r>
              <a:rPr lang="hu-HU" sz="1200" dirty="0">
                <a:solidFill>
                  <a:schemeClr val="bg1"/>
                </a:solidFill>
              </a:rPr>
              <a:t>struktúrára, 2021</a:t>
            </a:r>
          </a:p>
          <a:p>
            <a:r>
              <a:rPr lang="hu-HU" sz="1200" dirty="0" err="1">
                <a:solidFill>
                  <a:schemeClr val="bg1"/>
                </a:solidFill>
              </a:rPr>
              <a:t>Infojegyzet</a:t>
            </a:r>
            <a:r>
              <a:rPr lang="hu-HU" sz="1200" dirty="0">
                <a:solidFill>
                  <a:schemeClr val="bg1"/>
                </a:solidFill>
              </a:rPr>
              <a:t>: A fiatalok mentális egészsége, 2022</a:t>
            </a:r>
          </a:p>
          <a:p>
            <a:r>
              <a:rPr lang="hu-HU" sz="1200" dirty="0">
                <a:solidFill>
                  <a:schemeClr val="bg1"/>
                </a:solidFill>
                <a:hlinkClick r:id="rId5"/>
              </a:rPr>
              <a:t>https://mta.hu/tudomany_hirei/a-covid-19-vilagjarvany-hatasa-a-mentalis-egeszsegre-111251</a:t>
            </a:r>
            <a:endParaRPr lang="hu-HU" sz="1200" dirty="0">
              <a:solidFill>
                <a:schemeClr val="bg1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</a:rPr>
              <a:t>Gyarmati </a:t>
            </a:r>
            <a:r>
              <a:rPr lang="hu-HU" sz="1200" dirty="0" err="1">
                <a:solidFill>
                  <a:schemeClr val="bg1"/>
                </a:solidFill>
              </a:rPr>
              <a:t>Éva:</a:t>
            </a:r>
            <a:r>
              <a:rPr lang="hu-HU" sz="1200" b="1" dirty="0" err="1">
                <a:hlinkClick r:id="rId6" tooltip="A COVID-19-járvány hosszabb távú pszichológiai hatásai – különös tekintettel a gyerekekre (2. rész)"/>
              </a:rPr>
              <a:t>A</a:t>
            </a:r>
            <a:r>
              <a:rPr lang="hu-HU" sz="1200" b="1" dirty="0">
                <a:hlinkClick r:id="rId6" tooltip="A COVID-19-járvány hosszabb távú pszichológiai hatásai – különös tekintettel a gyerekekre (2. rész)"/>
              </a:rPr>
              <a:t> COVID-19-járvány hosszabb távú pszichológiai hatásai – különös tekintettel a gyerekekre (2. rész)</a:t>
            </a:r>
            <a:endParaRPr lang="hu-HU" sz="1200" b="1" dirty="0"/>
          </a:p>
          <a:p>
            <a:r>
              <a:rPr lang="hu-HU" sz="1200" b="1" dirty="0">
                <a:solidFill>
                  <a:schemeClr val="bg1"/>
                </a:solidFill>
              </a:rPr>
              <a:t>https://www.iskolakultura.hu/index.php/iskolakultura/index</a:t>
            </a:r>
          </a:p>
          <a:p>
            <a:r>
              <a:rPr lang="hu-HU" sz="1200" b="1" dirty="0">
                <a:solidFill>
                  <a:schemeClr val="bg1"/>
                </a:solidFill>
                <a:hlinkClick r:id="rId7"/>
              </a:rPr>
              <a:t>https://qubit.hu/2020/05/28/depresszio-szorongas-ivas-a-covid-19-jarvany-mentalis-egeszsegre-gyakorolt-hatasai</a:t>
            </a:r>
            <a:endParaRPr lang="hu-HU" sz="1200" b="1" dirty="0">
              <a:solidFill>
                <a:schemeClr val="bg1"/>
              </a:solidFill>
            </a:endParaRPr>
          </a:p>
          <a:p>
            <a:r>
              <a:rPr lang="en-US" sz="1200" dirty="0" err="1">
                <a:hlinkClick r:id="rId8"/>
              </a:rPr>
              <a:t>Zunin</a:t>
            </a:r>
            <a:r>
              <a:rPr lang="en-US" sz="1200" dirty="0">
                <a:hlinkClick r:id="rId8"/>
              </a:rPr>
              <a:t> &amp; Myers; </a:t>
            </a:r>
            <a:r>
              <a:rPr lang="en-US" sz="1200" dirty="0" err="1">
                <a:hlinkClick r:id="rId8"/>
              </a:rPr>
              <a:t>idézi</a:t>
            </a:r>
            <a:r>
              <a:rPr lang="en-US" sz="1200" dirty="0">
                <a:hlinkClick r:id="rId8"/>
              </a:rPr>
              <a:t>: </a:t>
            </a:r>
            <a:r>
              <a:rPr lang="en-US" sz="1200" dirty="0" err="1">
                <a:hlinkClick r:id="rId8"/>
              </a:rPr>
              <a:t>DeWolfe</a:t>
            </a:r>
            <a:r>
              <a:rPr lang="en-US" sz="1200" dirty="0">
                <a:hlinkClick r:id="rId8"/>
              </a:rPr>
              <a:t>, D. J., 2000. Training manual for mental health and human service workers in major disasters (2. </a:t>
            </a:r>
            <a:r>
              <a:rPr lang="en-US" sz="1200" dirty="0" err="1">
                <a:hlinkClick r:id="rId8"/>
              </a:rPr>
              <a:t>kiadás</a:t>
            </a:r>
            <a:r>
              <a:rPr lang="en-US" sz="1200" dirty="0">
                <a:hlinkClick r:id="rId8"/>
              </a:rPr>
              <a:t>., HHS Publication No. ADM 90-538). Rockville, MD: U.S. Department of Health and Human Services, Substance Abuse and Mental Health Services Administration, Center for Mental Health Services.</a:t>
            </a:r>
            <a:endParaRPr lang="hu-HU" sz="1200" dirty="0"/>
          </a:p>
          <a:p>
            <a:endParaRPr lang="hu-HU" sz="1200" b="1" dirty="0"/>
          </a:p>
          <a:p>
            <a:endParaRPr lang="hu-HU" sz="1200" b="1" dirty="0"/>
          </a:p>
          <a:p>
            <a:endParaRPr lang="hu-HU" sz="1050" b="1" dirty="0"/>
          </a:p>
          <a:p>
            <a:endParaRPr lang="hu-HU" sz="16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  <a:p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1CFDB0C-9B55-4E74-8782-702788AF5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427912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 dirty="0">
              <a:solidFill>
                <a:schemeClr val="bg1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7A72581-2AE1-F807-DD08-D87661B4E907}"/>
              </a:ext>
            </a:extLst>
          </p:cNvPr>
          <p:cNvSpPr txBox="1"/>
          <p:nvPr/>
        </p:nvSpPr>
        <p:spPr>
          <a:xfrm>
            <a:off x="1475656" y="191683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44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CBE640-D7D7-FDA7-2C14-70CC4D00E5AD}"/>
              </a:ext>
            </a:extLst>
          </p:cNvPr>
          <p:cNvSpPr txBox="1"/>
          <p:nvPr/>
        </p:nvSpPr>
        <p:spPr>
          <a:xfrm>
            <a:off x="1691680" y="357301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bg1"/>
                </a:solidFill>
              </a:rPr>
              <a:t>kekszinu@gmail.com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05175B-A789-C1F6-D9DD-74BB8D39B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4000" y="-266787"/>
            <a:ext cx="9855431" cy="739157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BBCCEB0-A3FF-FF14-1C0B-018EEFE4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Mottó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B065DC0-7E47-3AEA-C63D-61CEFF0AA7C6}"/>
              </a:ext>
            </a:extLst>
          </p:cNvPr>
          <p:cNvSpPr txBox="1"/>
          <p:nvPr/>
        </p:nvSpPr>
        <p:spPr>
          <a:xfrm>
            <a:off x="471437" y="2350686"/>
            <a:ext cx="8028384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3200" dirty="0">
                <a:solidFill>
                  <a:schemeClr val="bg1"/>
                </a:solidFill>
              </a:rPr>
              <a:t>„A pandémia nem ismer határokat, ezért csak összefogással küzdhetünk ellene. Maga a természet fog bennünket rákényszeríteni az együttműködésre, mert megbüntet, ha ezt nem tudjuk megvalósítani.”</a:t>
            </a:r>
          </a:p>
          <a:p>
            <a:pPr>
              <a:buNone/>
            </a:pPr>
            <a:r>
              <a:rPr lang="hu-HU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            (</a:t>
            </a:r>
            <a:r>
              <a:rPr lang="hu-HU" sz="32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Kemenesi</a:t>
            </a:r>
            <a:r>
              <a:rPr lang="hu-HU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Gábor</a:t>
            </a:r>
            <a:r>
              <a:rPr lang="hu-HU" sz="3200" dirty="0">
                <a:solidFill>
                  <a:schemeClr val="bg1"/>
                </a:solidFill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0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4C5DE61-7692-4A0A-0C7E-FED312DB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453"/>
            <a:ext cx="4346928" cy="434692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409F5C0-7D8B-7B97-1BD8-C24901DB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11" y="-185187"/>
            <a:ext cx="5437999" cy="38337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8654BD7-9D87-DA6A-8754-085E3B35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C1DFA5-A39A-1E69-E6EE-4854F75B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6111" y="3024211"/>
            <a:ext cx="5750684" cy="38337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CAD6617-F2E9-C0FA-AB73-B510C83A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628041"/>
            <a:ext cx="4346929" cy="3272053"/>
          </a:xfrm>
          <a:prstGeom prst="rect">
            <a:avLst/>
          </a:prstGeom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7DBD6CD-A421-623F-C907-061D69B1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59321" y="2501830"/>
            <a:ext cx="2746183" cy="18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F8E9EF-DBD3-0CC0-517B-51AECFA5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járvány pszichés fázisai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4DC62D8-B008-07E2-AACD-1B369E1CF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12733"/>
            <a:ext cx="7920880" cy="53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32A8B24-D3E4-8D01-58DE-C49758825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E8B6E4C-EA1D-969A-602D-372D5BB4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A COVID-19 berobbanásával kapcsolatos intézkedések lelki hatásai koronként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FFA2FC-6085-95F9-E9EC-15C249D9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Várandósság: </a:t>
            </a:r>
            <a:r>
              <a:rPr lang="hu-HU" sz="2400" dirty="0">
                <a:solidFill>
                  <a:schemeClr val="bg1"/>
                </a:solidFill>
              </a:rPr>
              <a:t>Növekvő szorongás, oltás?</a:t>
            </a:r>
          </a:p>
          <a:p>
            <a:r>
              <a:rPr lang="hu-HU" dirty="0">
                <a:solidFill>
                  <a:schemeClr val="bg1"/>
                </a:solidFill>
              </a:rPr>
              <a:t>Csecsemők: </a:t>
            </a:r>
            <a:r>
              <a:rPr lang="hu-HU" sz="2400" dirty="0">
                <a:solidFill>
                  <a:schemeClr val="bg1"/>
                </a:solidFill>
              </a:rPr>
              <a:t>Biztonságérzet?</a:t>
            </a:r>
          </a:p>
          <a:p>
            <a:r>
              <a:rPr lang="hu-HU" dirty="0">
                <a:solidFill>
                  <a:schemeClr val="bg1"/>
                </a:solidFill>
              </a:rPr>
              <a:t>Kisdedek: </a:t>
            </a:r>
            <a:r>
              <a:rPr lang="hu-HU" sz="2400" dirty="0">
                <a:solidFill>
                  <a:schemeClr val="bg1"/>
                </a:solidFill>
              </a:rPr>
              <a:t>Beszédfejlődés, mozgásfejlődés bezártan?</a:t>
            </a:r>
          </a:p>
          <a:p>
            <a:r>
              <a:rPr lang="hu-HU" dirty="0">
                <a:solidFill>
                  <a:schemeClr val="bg1"/>
                </a:solidFill>
              </a:rPr>
              <a:t>Óvodások: </a:t>
            </a:r>
            <a:r>
              <a:rPr lang="hu-HU" sz="2400" dirty="0">
                <a:solidFill>
                  <a:schemeClr val="bg1"/>
                </a:solidFill>
              </a:rPr>
              <a:t>Szocializáció? Beszoktatás? </a:t>
            </a:r>
            <a:r>
              <a:rPr lang="hu-HU" sz="2400" dirty="0" err="1">
                <a:solidFill>
                  <a:schemeClr val="bg1"/>
                </a:solidFill>
              </a:rPr>
              <a:t>Nyunyóka</a:t>
            </a:r>
            <a:r>
              <a:rPr lang="hu-HU" sz="2400" dirty="0">
                <a:solidFill>
                  <a:schemeClr val="bg1"/>
                </a:solidFill>
              </a:rPr>
              <a:t>?</a:t>
            </a:r>
          </a:p>
          <a:p>
            <a:r>
              <a:rPr lang="hu-HU" dirty="0">
                <a:solidFill>
                  <a:schemeClr val="bg1"/>
                </a:solidFill>
              </a:rPr>
              <a:t>Iskolások: </a:t>
            </a:r>
            <a:r>
              <a:rPr lang="hu-HU" sz="2400" dirty="0">
                <a:solidFill>
                  <a:schemeClr val="bg1"/>
                </a:solidFill>
              </a:rPr>
              <a:t>Ki tanít? Mit tanít? Hogy tanít?</a:t>
            </a:r>
          </a:p>
          <a:p>
            <a:r>
              <a:rPr lang="hu-HU" dirty="0">
                <a:solidFill>
                  <a:schemeClr val="bg1"/>
                </a:solidFill>
              </a:rPr>
              <a:t>Kamaszok: </a:t>
            </a:r>
            <a:r>
              <a:rPr lang="hu-HU" sz="2400" dirty="0">
                <a:solidFill>
                  <a:schemeClr val="bg1"/>
                </a:solidFill>
              </a:rPr>
              <a:t>Ne </a:t>
            </a:r>
            <a:r>
              <a:rPr lang="hu-HU" sz="2400" dirty="0" err="1">
                <a:solidFill>
                  <a:schemeClr val="bg1"/>
                </a:solidFill>
              </a:rPr>
              <a:t>számítógépezz</a:t>
            </a:r>
            <a:r>
              <a:rPr lang="hu-HU" sz="2400" dirty="0">
                <a:solidFill>
                  <a:schemeClr val="bg1"/>
                </a:solidFill>
              </a:rPr>
              <a:t> annyit! 67%-kal nőtt </a:t>
            </a:r>
          </a:p>
          <a:p>
            <a:r>
              <a:rPr lang="hu-HU" dirty="0">
                <a:solidFill>
                  <a:schemeClr val="bg1"/>
                </a:solidFill>
              </a:rPr>
              <a:t>Felnőttek: </a:t>
            </a:r>
            <a:r>
              <a:rPr lang="hu-HU" sz="2400" dirty="0">
                <a:solidFill>
                  <a:schemeClr val="bg1"/>
                </a:solidFill>
              </a:rPr>
              <a:t>Munkahely? Online működés? Anyagi bizonytalanság? Ők a stabil pont?</a:t>
            </a:r>
          </a:p>
          <a:p>
            <a:r>
              <a:rPr lang="hu-HU" dirty="0">
                <a:solidFill>
                  <a:schemeClr val="bg1"/>
                </a:solidFill>
              </a:rPr>
              <a:t>Idősek: </a:t>
            </a:r>
            <a:r>
              <a:rPr lang="hu-HU" sz="2400" dirty="0">
                <a:solidFill>
                  <a:schemeClr val="bg1"/>
                </a:solidFill>
              </a:rPr>
              <a:t>Ők a </a:t>
            </a:r>
            <a:r>
              <a:rPr lang="hu-HU" sz="2400" dirty="0" err="1">
                <a:solidFill>
                  <a:schemeClr val="bg1"/>
                </a:solidFill>
              </a:rPr>
              <a:t>legveszélyeztetettebbek,teljes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szeparácó</a:t>
            </a:r>
            <a:endParaRPr lang="hu-H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50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1E9320-4C77-33DC-F5DC-8D698F5B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UNICEF kutatás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D8F5B6-1AD1-FAA2-C3C0-57EE7C08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1000 szülő megkérdezése, milyen hatást láttak a gyerekeken, 2021.máj.: </a:t>
            </a:r>
            <a:r>
              <a:rPr lang="hu-HU" sz="2400" dirty="0">
                <a:solidFill>
                  <a:srgbClr val="C00000"/>
                </a:solidFill>
              </a:rPr>
              <a:t> alvászavar, befelé fordulás, dühroham, motiválatlanság, túlmozgás, nyugtalanság</a:t>
            </a:r>
          </a:p>
          <a:p>
            <a:r>
              <a:rPr lang="hu-HU" dirty="0">
                <a:solidFill>
                  <a:schemeClr val="bg1"/>
                </a:solidFill>
              </a:rPr>
              <a:t>Gyermekpszichológusok, pszichiáterek megkérdezése, mit láttak a gyerekeken: </a:t>
            </a:r>
            <a:r>
              <a:rPr lang="hu-HU" sz="2400" dirty="0">
                <a:solidFill>
                  <a:srgbClr val="C00000"/>
                </a:solidFill>
              </a:rPr>
              <a:t>alvászavar, evészavar, szorongás, depresszió</a:t>
            </a:r>
          </a:p>
          <a:p>
            <a:r>
              <a:rPr lang="hu-HU" dirty="0">
                <a:solidFill>
                  <a:schemeClr val="bg1"/>
                </a:solidFill>
              </a:rPr>
              <a:t>3-18 éves gyermeket nevelő szülők megkérdezése milyen nehézségeket éltek át: </a:t>
            </a:r>
            <a:r>
              <a:rPr lang="hu-HU" sz="2400" dirty="0">
                <a:solidFill>
                  <a:srgbClr val="C00000"/>
                </a:solidFill>
              </a:rPr>
              <a:t>minden 3. családban nőtt a feszültség, minden 10. családban gondot okozott az online oktatás, nőtt a veszekedések száma</a:t>
            </a:r>
          </a:p>
        </p:txBody>
      </p:sp>
    </p:spTree>
    <p:extLst>
      <p:ext uri="{BB962C8B-B14F-4D97-AF65-F5344CB8AC3E}">
        <p14:creationId xmlns:p14="http://schemas.microsoft.com/office/powerpoint/2010/main" val="10907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EB3EEEE-F18E-E166-12AE-C4C5E1A6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Kik a legveszélyeztetettebbek?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A64333-E3B3-4C36-AC58-0BF723AE0C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ko-KR" dirty="0"/>
          </a:p>
          <a:p>
            <a:endParaRPr lang="hu-HU" altLang="zh-CN" dirty="0"/>
          </a:p>
          <a:p>
            <a:endParaRPr lang="en-US" altLang="zh-CN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F81FE7F-C2EC-AD30-39C2-18CC389A8CE2}"/>
              </a:ext>
            </a:extLst>
          </p:cNvPr>
          <p:cNvSpPr txBox="1"/>
          <p:nvPr/>
        </p:nvSpPr>
        <p:spPr>
          <a:xfrm>
            <a:off x="143508" y="1593354"/>
            <a:ext cx="8856984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„A Vadaskert Gyermek- és Ifjúságpszichiátriai Kórház és Szakambulancia 2021. novemberi közleménye szerint a magyar </a:t>
            </a:r>
            <a:r>
              <a:rPr lang="hu-HU" sz="2400" dirty="0">
                <a:solidFill>
                  <a:srgbClr val="FF0000"/>
                </a:solidFill>
              </a:rPr>
              <a:t>pszichiátriai esetek száma 40 százalékkal növekedett </a:t>
            </a:r>
            <a:r>
              <a:rPr lang="hu-HU" sz="2400" dirty="0">
                <a:solidFill>
                  <a:schemeClr val="bg1"/>
                </a:solidFill>
              </a:rPr>
              <a:t>a Covid előtti időszakhoz képest, a pszichiátriai osztályon </a:t>
            </a:r>
            <a:r>
              <a:rPr lang="hu-HU" sz="2400" dirty="0">
                <a:solidFill>
                  <a:srgbClr val="FF0000"/>
                </a:solidFill>
              </a:rPr>
              <a:t>teltház</a:t>
            </a:r>
            <a:r>
              <a:rPr lang="hu-HU" sz="2400" dirty="0">
                <a:solidFill>
                  <a:schemeClr val="bg1"/>
                </a:solidFill>
              </a:rPr>
              <a:t> alakult ki. 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rgbClr val="FF0000"/>
                </a:solidFill>
              </a:rPr>
              <a:t>szorongásos és depressziós </a:t>
            </a:r>
            <a:r>
              <a:rPr lang="hu-HU" sz="2400" dirty="0">
                <a:solidFill>
                  <a:schemeClr val="bg1"/>
                </a:solidFill>
              </a:rPr>
              <a:t>zavarokkal küzdő gyerekek aránya az </a:t>
            </a:r>
            <a:r>
              <a:rPr lang="hu-HU" sz="2400" dirty="0">
                <a:solidFill>
                  <a:srgbClr val="FF0000"/>
                </a:solidFill>
              </a:rPr>
              <a:t>ötszörösére nőtt</a:t>
            </a:r>
            <a:r>
              <a:rPr lang="hu-HU" sz="2400" dirty="0">
                <a:solidFill>
                  <a:schemeClr val="bg1"/>
                </a:solidFill>
              </a:rPr>
              <a:t>, de </a:t>
            </a:r>
            <a:r>
              <a:rPr lang="hu-HU" sz="2400" dirty="0">
                <a:solidFill>
                  <a:srgbClr val="FF0000"/>
                </a:solidFill>
              </a:rPr>
              <a:t>megduplázódott a kényszeres</a:t>
            </a:r>
            <a:r>
              <a:rPr lang="hu-HU" sz="2400" dirty="0">
                <a:solidFill>
                  <a:schemeClr val="bg1"/>
                </a:solidFill>
              </a:rPr>
              <a:t> gondolatokkal és cselekedetekkel jelentkezők száma. 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A szakemberek szerint a </a:t>
            </a:r>
            <a:r>
              <a:rPr lang="hu-HU" sz="2400" dirty="0">
                <a:solidFill>
                  <a:srgbClr val="FF0000"/>
                </a:solidFill>
              </a:rPr>
              <a:t>serdülők a leginkább veszélyeztetett </a:t>
            </a:r>
            <a:r>
              <a:rPr lang="hu-HU" sz="2400" dirty="0">
                <a:solidFill>
                  <a:schemeClr val="bg1"/>
                </a:solidFill>
              </a:rPr>
              <a:t>csoport az </a:t>
            </a:r>
            <a:r>
              <a:rPr lang="hu-HU" sz="2400" dirty="0">
                <a:solidFill>
                  <a:srgbClr val="FF0000"/>
                </a:solidFill>
              </a:rPr>
              <a:t>önsértés</a:t>
            </a:r>
            <a:r>
              <a:rPr lang="hu-HU" sz="2400" dirty="0">
                <a:solidFill>
                  <a:schemeClr val="bg1"/>
                </a:solidFill>
              </a:rPr>
              <a:t> szempontjából is, amelyben szintén ugrásszerű emelkedést tapasztaltak .”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</a:rPr>
              <a:t>                                                       (HVG,2021. november 23.).</a:t>
            </a:r>
          </a:p>
        </p:txBody>
      </p:sp>
    </p:spTree>
    <p:extLst>
      <p:ext uri="{BB962C8B-B14F-4D97-AF65-F5344CB8AC3E}">
        <p14:creationId xmlns:p14="http://schemas.microsoft.com/office/powerpoint/2010/main" val="201678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070BC32-33AE-F354-FC3A-69B405D3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B79E65C-96A7-B996-80DD-E5461232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chemeClr val="bg1"/>
                </a:solidFill>
              </a:rPr>
              <a:t>A különleges bánásmódot igénylő társadalmi csoportokra gyakorolt hatás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E724BC-429B-5971-D905-3FAAC152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11" y="116601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>
                <a:solidFill>
                  <a:schemeClr val="bg1"/>
                </a:solidFill>
              </a:rPr>
              <a:t>Szerhasználók : </a:t>
            </a:r>
            <a:r>
              <a:rPr lang="hu-HU" sz="2400" dirty="0" err="1">
                <a:solidFill>
                  <a:srgbClr val="C00000"/>
                </a:solidFill>
              </a:rPr>
              <a:t>nővekvő</a:t>
            </a:r>
            <a:r>
              <a:rPr lang="hu-HU" sz="2400" dirty="0">
                <a:solidFill>
                  <a:srgbClr val="C00000"/>
                </a:solidFill>
              </a:rPr>
              <a:t> feszültség, súlyosbodás</a:t>
            </a:r>
          </a:p>
          <a:p>
            <a:r>
              <a:rPr lang="hu-HU" dirty="0" err="1">
                <a:solidFill>
                  <a:schemeClr val="bg1"/>
                </a:solidFill>
              </a:rPr>
              <a:t>Bántalmazottak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sz="2400" dirty="0">
                <a:solidFill>
                  <a:srgbClr val="C00000"/>
                </a:solidFill>
              </a:rPr>
              <a:t>a </a:t>
            </a:r>
            <a:r>
              <a:rPr lang="hu-HU" sz="2400" dirty="0" err="1">
                <a:solidFill>
                  <a:srgbClr val="C00000"/>
                </a:solidFill>
              </a:rPr>
              <a:t>bántamazások</a:t>
            </a:r>
            <a:r>
              <a:rPr lang="hu-HU" sz="2400" dirty="0">
                <a:solidFill>
                  <a:srgbClr val="C00000"/>
                </a:solidFill>
              </a:rPr>
              <a:t> száma nő</a:t>
            </a:r>
          </a:p>
          <a:p>
            <a:r>
              <a:rPr lang="hu-HU" dirty="0">
                <a:solidFill>
                  <a:schemeClr val="bg1"/>
                </a:solidFill>
              </a:rPr>
              <a:t>Mélyszegénységben élők:</a:t>
            </a:r>
            <a:r>
              <a:rPr lang="hu-HU" sz="2400" dirty="0">
                <a:solidFill>
                  <a:srgbClr val="C00000"/>
                </a:solidFill>
              </a:rPr>
              <a:t>150 000 FT alatt</a:t>
            </a:r>
          </a:p>
          <a:p>
            <a:r>
              <a:rPr lang="hu-HU" dirty="0">
                <a:solidFill>
                  <a:schemeClr val="bg1"/>
                </a:solidFill>
              </a:rPr>
              <a:t>Idősotthonokban élők: </a:t>
            </a:r>
            <a:r>
              <a:rPr lang="hu-HU" sz="2400" dirty="0">
                <a:solidFill>
                  <a:srgbClr val="C00000"/>
                </a:solidFill>
              </a:rPr>
              <a:t>23 * magasabb halálozás</a:t>
            </a:r>
          </a:p>
          <a:p>
            <a:r>
              <a:rPr lang="hu-HU" dirty="0">
                <a:solidFill>
                  <a:schemeClr val="bg1"/>
                </a:solidFill>
              </a:rPr>
              <a:t>Krónikus betegek: </a:t>
            </a:r>
            <a:r>
              <a:rPr lang="hu-HU" sz="2400" dirty="0">
                <a:solidFill>
                  <a:srgbClr val="C00000"/>
                </a:solidFill>
              </a:rPr>
              <a:t>kórházak kiürítése</a:t>
            </a:r>
          </a:p>
          <a:p>
            <a:r>
              <a:rPr lang="hu-HU" dirty="0">
                <a:solidFill>
                  <a:schemeClr val="bg1"/>
                </a:solidFill>
              </a:rPr>
              <a:t>Fogyatékossággal élők: siketek, autizmussal élők! </a:t>
            </a:r>
            <a:r>
              <a:rPr lang="hu-HU" sz="2400" dirty="0">
                <a:solidFill>
                  <a:srgbClr val="C00000"/>
                </a:solidFill>
              </a:rPr>
              <a:t>Speciális maszkhasználat</a:t>
            </a:r>
          </a:p>
          <a:p>
            <a:r>
              <a:rPr lang="hu-HU" dirty="0">
                <a:solidFill>
                  <a:schemeClr val="bg1"/>
                </a:solidFill>
              </a:rPr>
              <a:t>Számítógépfüggők, szociális szorongók: </a:t>
            </a:r>
            <a:r>
              <a:rPr lang="hu-HU" dirty="0" err="1">
                <a:solidFill>
                  <a:srgbClr val="C00000"/>
                </a:solidFill>
              </a:rPr>
              <a:t>kánaán</a:t>
            </a:r>
            <a:endParaRPr lang="hu-HU" dirty="0">
              <a:solidFill>
                <a:srgbClr val="C00000"/>
              </a:solidFill>
            </a:endParaRPr>
          </a:p>
          <a:p>
            <a:endParaRPr lang="hu-H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20E3D28-105F-71A8-ACA0-488941EF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216" y="-387424"/>
            <a:ext cx="10239475" cy="767960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C12FAA4-B78B-6B1A-106A-10EF2621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Covid-19 járvány, mint trauma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3BB6EC-DD6C-A837-BEB8-4854E56E7C26}"/>
              </a:ext>
            </a:extLst>
          </p:cNvPr>
          <p:cNvSpPr txBox="1"/>
          <p:nvPr/>
        </p:nvSpPr>
        <p:spPr>
          <a:xfrm>
            <a:off x="611560" y="1772816"/>
            <a:ext cx="8928992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krízisre adott válasz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Poszttraumás stresszállapot tünetei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tartós stresszállapot pszichiátriai következményei: szorongásos zavarok, depresszió előfordulása nő</a:t>
            </a:r>
          </a:p>
          <a:p>
            <a:pPr marL="457200" indent="-457200"/>
            <a:r>
              <a:rPr lang="hu-HU" sz="3200" dirty="0">
                <a:solidFill>
                  <a:schemeClr val="bg1"/>
                </a:solidFill>
              </a:rPr>
              <a:t>A stresszel való megküzdésre irányuló megoldási kísérletek a magyar pszichológus társadalomban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0279485"/>
      </p:ext>
    </p:extLst>
  </p:cSld>
  <p:clrMapOvr>
    <a:masterClrMapping/>
  </p:clrMapOvr>
</p:sld>
</file>

<file path=ppt/theme/theme1.xml><?xml version="1.0" encoding="utf-8"?>
<a:theme xmlns:a="http://schemas.openxmlformats.org/drawingml/2006/main" name="wondershare_20060524c">
  <a:themeElements>
    <a:clrScheme name="wondershare_20060524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ndershare_20060524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wondershare_20060524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ndershare_20060524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ndershare_20060524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0AE29B71E87E1498D0B76E6A4B0CA05" ma:contentTypeVersion="18" ma:contentTypeDescription="Új dokumentum létrehozása." ma:contentTypeScope="" ma:versionID="5e4735d324b293afd4b722e57f4a53ad">
  <xsd:schema xmlns:xsd="http://www.w3.org/2001/XMLSchema" xmlns:xs="http://www.w3.org/2001/XMLSchema" xmlns:p="http://schemas.microsoft.com/office/2006/metadata/properties" xmlns:ns2="3ae47bef-7f1c-4581-a684-d21ce8c4a500" xmlns:ns3="8432ce39-4c99-4082-beb6-dbab47e8ca31" targetNamespace="http://schemas.microsoft.com/office/2006/metadata/properties" ma:root="true" ma:fieldsID="08d4a1fb932da461eb933f6edee85cef" ns2:_="" ns3:_="">
    <xsd:import namespace="3ae47bef-7f1c-4581-a684-d21ce8c4a500"/>
    <xsd:import namespace="8432ce39-4c99-4082-beb6-dbab47e8ca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7bef-7f1c-4581-a684-d21ce8c4a5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37d533-fe16-4c76-acdc-7fd81faa2fec}" ma:internalName="TaxCatchAll" ma:showField="CatchAllData" ma:web="3ae47bef-7f1c-4581-a684-d21ce8c4a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2ce39-4c99-4082-beb6-dbab47e8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91a1031e-8e33-4b35-aa9d-ed8b34ce0a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C9BAD2-C81C-49E1-9C8E-2433AAEF1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7bef-7f1c-4581-a684-d21ce8c4a500"/>
    <ds:schemaRef ds:uri="8432ce39-4c99-4082-beb6-dbab47e8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B9937C-EF21-4D1C-8A7D-3A53FD318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wondershare_20060524c</Template>
  <TotalTime>544</TotalTime>
  <Words>1002</Words>
  <Application>Microsoft Office PowerPoint</Application>
  <PresentationFormat>Diavetítés a képernyőre (4:3 oldalarány)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굴림</vt:lpstr>
      <vt:lpstr>宋体</vt:lpstr>
      <vt:lpstr>Arial</vt:lpstr>
      <vt:lpstr>Tahoma</vt:lpstr>
      <vt:lpstr>Verdana</vt:lpstr>
      <vt:lpstr>wondershare_20060524c</vt:lpstr>
      <vt:lpstr>      A Covid-19 járvány pszichés hatásai a járvány közben és után</vt:lpstr>
      <vt:lpstr>Mottó</vt:lpstr>
      <vt:lpstr>PowerPoint-bemutató</vt:lpstr>
      <vt:lpstr>A járvány pszichés fázisai</vt:lpstr>
      <vt:lpstr>A COVID-19 berobbanásával kapcsolatos intézkedések lelki hatásai koronként</vt:lpstr>
      <vt:lpstr>UNICEF kutatás</vt:lpstr>
      <vt:lpstr>Kik a legveszélyeztetettebbek?</vt:lpstr>
      <vt:lpstr>A különleges bánásmódot igénylő társadalmi csoportokra gyakorolt hatás</vt:lpstr>
      <vt:lpstr>A Covid-19 járvány, mint trauma</vt:lpstr>
      <vt:lpstr>A post-Covid szindróma tünetei</vt:lpstr>
      <vt:lpstr>Fake news</vt:lpstr>
      <vt:lpstr>A saját megoldásaim a stresszhelyzetre</vt:lpstr>
      <vt:lpstr>PowerPoint-bemutató</vt:lpstr>
      <vt:lpstr>PowerPoint-bemutató</vt:lpstr>
      <vt:lpstr>Mese a megküzdéshez</vt:lpstr>
      <vt:lpstr>Felhasznált Irodalom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az alkalmazott meseterápiába</dc:title>
  <dc:creator>Lívia Gellért</dc:creator>
  <cp:lastModifiedBy>Gábor</cp:lastModifiedBy>
  <cp:revision>9</cp:revision>
  <dcterms:created xsi:type="dcterms:W3CDTF">2022-04-17T07:05:53Z</dcterms:created>
  <dcterms:modified xsi:type="dcterms:W3CDTF">2024-10-11T05:55:51Z</dcterms:modified>
</cp:coreProperties>
</file>